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8" r:id="rId3"/>
    <p:sldId id="257" r:id="rId4"/>
    <p:sldId id="266" r:id="rId5"/>
    <p:sldId id="265" r:id="rId6"/>
  </p:sldIdLst>
  <p:sldSz cx="18288000" cy="10287000"/>
  <p:notesSz cx="6858000" cy="9144000"/>
  <p:embeddedFontLst>
    <p:embeddedFont>
      <p:font typeface="Open Sauce" panose="020B0604020202020204" charset="0"/>
      <p:regular r:id="rId7"/>
    </p:embeddedFont>
    <p:embeddedFont>
      <p:font typeface="Open Sauce Bold" panose="020B0604020202020204" charset="0"/>
      <p:regular r:id="rId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69" d="100"/>
          <a:sy n="69" d="100"/>
        </p:scale>
        <p:origin x="192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2.fntdata"/><Relationship Id="rId13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font" Target="fonts/font1.fntdata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Oluwatobi Ojo" userId="a7b3c010-6d4e-4907-acef-7a2bfcbe2a77" providerId="ADAL" clId="{207149B5-C667-4262-AAA8-3F46CAFBFFFF}"/>
    <pc:docChg chg="addSld modSld">
      <pc:chgData name="Oluwatobi Ojo" userId="a7b3c010-6d4e-4907-acef-7a2bfcbe2a77" providerId="ADAL" clId="{207149B5-C667-4262-AAA8-3F46CAFBFFFF}" dt="2025-09-11T05:54:01.095" v="4" actId="2890"/>
      <pc:docMkLst>
        <pc:docMk/>
      </pc:docMkLst>
      <pc:sldChg chg="delSp modSp mod">
        <pc:chgData name="Oluwatobi Ojo" userId="a7b3c010-6d4e-4907-acef-7a2bfcbe2a77" providerId="ADAL" clId="{207149B5-C667-4262-AAA8-3F46CAFBFFFF}" dt="2025-09-10T23:28:07.840" v="2"/>
        <pc:sldMkLst>
          <pc:docMk/>
          <pc:sldMk cId="0" sldId="257"/>
        </pc:sldMkLst>
        <pc:spChg chg="del mod">
          <ac:chgData name="Oluwatobi Ojo" userId="a7b3c010-6d4e-4907-acef-7a2bfcbe2a77" providerId="ADAL" clId="{207149B5-C667-4262-AAA8-3F46CAFBFFFF}" dt="2025-09-10T23:28:07.840" v="2"/>
          <ac:spMkLst>
            <pc:docMk/>
            <pc:sldMk cId="0" sldId="257"/>
            <ac:spMk id="30" creationId="{00000000-0000-0000-0000-000000000000}"/>
          </ac:spMkLst>
        </pc:spChg>
      </pc:sldChg>
      <pc:sldChg chg="modSp mod">
        <pc:chgData name="Oluwatobi Ojo" userId="a7b3c010-6d4e-4907-acef-7a2bfcbe2a77" providerId="ADAL" clId="{207149B5-C667-4262-AAA8-3F46CAFBFFFF}" dt="2025-09-10T23:28:23.646" v="3" actId="1076"/>
        <pc:sldMkLst>
          <pc:docMk/>
          <pc:sldMk cId="0" sldId="265"/>
        </pc:sldMkLst>
        <pc:spChg chg="mod">
          <ac:chgData name="Oluwatobi Ojo" userId="a7b3c010-6d4e-4907-acef-7a2bfcbe2a77" providerId="ADAL" clId="{207149B5-C667-4262-AAA8-3F46CAFBFFFF}" dt="2025-09-10T23:28:23.646" v="3" actId="1076"/>
          <ac:spMkLst>
            <pc:docMk/>
            <pc:sldMk cId="0" sldId="265"/>
            <ac:spMk id="5" creationId="{00000000-0000-0000-0000-000000000000}"/>
          </ac:spMkLst>
        </pc:spChg>
        <pc:spChg chg="mod">
          <ac:chgData name="Oluwatobi Ojo" userId="a7b3c010-6d4e-4907-acef-7a2bfcbe2a77" providerId="ADAL" clId="{207149B5-C667-4262-AAA8-3F46CAFBFFFF}" dt="2025-09-10T23:28:23.646" v="3" actId="1076"/>
          <ac:spMkLst>
            <pc:docMk/>
            <pc:sldMk cId="0" sldId="265"/>
            <ac:spMk id="8" creationId="{00000000-0000-0000-0000-000000000000}"/>
          </ac:spMkLst>
        </pc:spChg>
      </pc:sldChg>
      <pc:sldChg chg="add">
        <pc:chgData name="Oluwatobi Ojo" userId="a7b3c010-6d4e-4907-acef-7a2bfcbe2a77" providerId="ADAL" clId="{207149B5-C667-4262-AAA8-3F46CAFBFFFF}" dt="2025-09-11T05:54:01.095" v="4" actId="2890"/>
        <pc:sldMkLst>
          <pc:docMk/>
          <pc:sldMk cId="3014201683" sldId="266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jpeg"/><Relationship Id="rId4" Type="http://schemas.openxmlformats.org/officeDocument/2006/relationships/image" Target="../media/image11.svg"/><Relationship Id="rId9" Type="http://schemas.openxmlformats.org/officeDocument/2006/relationships/image" Target="../media/image1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2.png"/><Relationship Id="rId7" Type="http://schemas.openxmlformats.org/officeDocument/2006/relationships/image" Target="../media/image2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3" name="Freeform 3"/>
          <p:cNvSpPr/>
          <p:nvPr/>
        </p:nvSpPr>
        <p:spPr>
          <a:xfrm>
            <a:off x="6696358" y="1028700"/>
            <a:ext cx="475923" cy="475923"/>
          </a:xfrm>
          <a:custGeom>
            <a:avLst/>
            <a:gdLst/>
            <a:ahLst/>
            <a:cxnLst/>
            <a:rect l="l" t="t" r="r" b="b"/>
            <a:pathLst>
              <a:path w="475923" h="475923">
                <a:moveTo>
                  <a:pt x="0" y="0"/>
                </a:moveTo>
                <a:lnTo>
                  <a:pt x="475923" y="0"/>
                </a:lnTo>
                <a:lnTo>
                  <a:pt x="475923" y="475923"/>
                </a:lnTo>
                <a:lnTo>
                  <a:pt x="0" y="47592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4" name="Freeform 4"/>
          <p:cNvSpPr/>
          <p:nvPr/>
        </p:nvSpPr>
        <p:spPr>
          <a:xfrm>
            <a:off x="-6182008" y="-859565"/>
            <a:ext cx="12173516" cy="12006130"/>
          </a:xfrm>
          <a:custGeom>
            <a:avLst/>
            <a:gdLst/>
            <a:ahLst/>
            <a:cxnLst/>
            <a:rect l="l" t="t" r="r" b="b"/>
            <a:pathLst>
              <a:path w="12173516" h="12006130">
                <a:moveTo>
                  <a:pt x="0" y="0"/>
                </a:moveTo>
                <a:lnTo>
                  <a:pt x="12173516" y="0"/>
                </a:lnTo>
                <a:lnTo>
                  <a:pt x="12173516" y="12006130"/>
                </a:lnTo>
                <a:lnTo>
                  <a:pt x="0" y="1200613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grpSp>
        <p:nvGrpSpPr>
          <p:cNvPr id="5" name="Group 5"/>
          <p:cNvGrpSpPr/>
          <p:nvPr/>
        </p:nvGrpSpPr>
        <p:grpSpPr>
          <a:xfrm>
            <a:off x="6696358" y="7554198"/>
            <a:ext cx="4966142" cy="1119538"/>
            <a:chOff x="0" y="0"/>
            <a:chExt cx="1307955" cy="29485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307955" cy="294858"/>
            </a:xfrm>
            <a:custGeom>
              <a:avLst/>
              <a:gdLst/>
              <a:ahLst/>
              <a:cxnLst/>
              <a:rect l="l" t="t" r="r" b="b"/>
              <a:pathLst>
                <a:path w="1307955" h="294858">
                  <a:moveTo>
                    <a:pt x="43650" y="0"/>
                  </a:moveTo>
                  <a:lnTo>
                    <a:pt x="1264305" y="0"/>
                  </a:lnTo>
                  <a:cubicBezTo>
                    <a:pt x="1275882" y="0"/>
                    <a:pt x="1286984" y="4599"/>
                    <a:pt x="1295170" y="12785"/>
                  </a:cubicBezTo>
                  <a:cubicBezTo>
                    <a:pt x="1303356" y="20971"/>
                    <a:pt x="1307955" y="32074"/>
                    <a:pt x="1307955" y="43650"/>
                  </a:cubicBezTo>
                  <a:lnTo>
                    <a:pt x="1307955" y="251207"/>
                  </a:lnTo>
                  <a:cubicBezTo>
                    <a:pt x="1307955" y="275315"/>
                    <a:pt x="1288412" y="294858"/>
                    <a:pt x="1264305" y="294858"/>
                  </a:cubicBezTo>
                  <a:lnTo>
                    <a:pt x="43650" y="294858"/>
                  </a:lnTo>
                  <a:cubicBezTo>
                    <a:pt x="32074" y="294858"/>
                    <a:pt x="20971" y="290259"/>
                    <a:pt x="12785" y="282073"/>
                  </a:cubicBezTo>
                  <a:cubicBezTo>
                    <a:pt x="4599" y="273887"/>
                    <a:pt x="0" y="262784"/>
                    <a:pt x="0" y="251207"/>
                  </a:cubicBezTo>
                  <a:lnTo>
                    <a:pt x="0" y="43650"/>
                  </a:lnTo>
                  <a:cubicBezTo>
                    <a:pt x="0" y="19543"/>
                    <a:pt x="19543" y="0"/>
                    <a:pt x="43650" y="0"/>
                  </a:cubicBezTo>
                  <a:close/>
                </a:path>
              </a:pathLst>
            </a:custGeom>
            <a:solidFill>
              <a:srgbClr val="073699"/>
            </a:solidFill>
          </p:spPr>
          <p:txBody>
            <a:bodyPr/>
            <a:lstStyle/>
            <a:p>
              <a:endParaRPr lang="en-NG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0"/>
              <a:ext cx="1307955" cy="2948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5205230" y="7729308"/>
            <a:ext cx="720779" cy="559769"/>
          </a:xfrm>
          <a:custGeom>
            <a:avLst/>
            <a:gdLst/>
            <a:ahLst/>
            <a:cxnLst/>
            <a:rect l="l" t="t" r="r" b="b"/>
            <a:pathLst>
              <a:path w="720779" h="559769">
                <a:moveTo>
                  <a:pt x="0" y="0"/>
                </a:moveTo>
                <a:lnTo>
                  <a:pt x="720779" y="0"/>
                </a:lnTo>
                <a:lnTo>
                  <a:pt x="720779" y="559769"/>
                </a:lnTo>
                <a:lnTo>
                  <a:pt x="0" y="55976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r="-83814"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9" name="Freeform 9"/>
          <p:cNvSpPr/>
          <p:nvPr/>
        </p:nvSpPr>
        <p:spPr>
          <a:xfrm>
            <a:off x="17627438" y="1864281"/>
            <a:ext cx="2485094" cy="2363946"/>
          </a:xfrm>
          <a:custGeom>
            <a:avLst/>
            <a:gdLst/>
            <a:ahLst/>
            <a:cxnLst/>
            <a:rect l="l" t="t" r="r" b="b"/>
            <a:pathLst>
              <a:path w="2485094" h="2363946">
                <a:moveTo>
                  <a:pt x="0" y="0"/>
                </a:moveTo>
                <a:lnTo>
                  <a:pt x="2485094" y="0"/>
                </a:lnTo>
                <a:lnTo>
                  <a:pt x="2485094" y="2363946"/>
                </a:lnTo>
                <a:lnTo>
                  <a:pt x="0" y="236394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10" name="TextBox 10"/>
          <p:cNvSpPr txBox="1"/>
          <p:nvPr/>
        </p:nvSpPr>
        <p:spPr>
          <a:xfrm>
            <a:off x="7412860" y="1109499"/>
            <a:ext cx="2286761" cy="333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40"/>
              </a:lnSpc>
            </a:pPr>
            <a:r>
              <a:rPr lang="en-US" sz="2200" b="1" dirty="0">
                <a:solidFill>
                  <a:srgbClr val="10101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Parch &amp; Posey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593326" y="2955446"/>
            <a:ext cx="9461372" cy="15526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200"/>
              </a:lnSpc>
            </a:pPr>
            <a:r>
              <a:rPr lang="en-US" sz="9600" b="1" dirty="0">
                <a:solidFill>
                  <a:srgbClr val="07369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Business 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593326" y="4367197"/>
            <a:ext cx="9461372" cy="15526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200"/>
              </a:lnSpc>
            </a:pPr>
            <a:r>
              <a:rPr lang="en-US" sz="9600" b="1" dirty="0">
                <a:solidFill>
                  <a:srgbClr val="10101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Case Study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034847" y="7932992"/>
            <a:ext cx="4289165" cy="361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 b="1" dirty="0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Presented by Circle-11</a:t>
            </a:r>
          </a:p>
        </p:txBody>
      </p:sp>
      <p:sp>
        <p:nvSpPr>
          <p:cNvPr id="16" name="TextBox 14">
            <a:extLst>
              <a:ext uri="{FF2B5EF4-FFF2-40B4-BE49-F238E27FC236}">
                <a16:creationId xmlns:a16="http://schemas.microsoft.com/office/drawing/2014/main" id="{A8586F50-6A23-5E34-D431-5BAE982B1E1D}"/>
              </a:ext>
            </a:extLst>
          </p:cNvPr>
          <p:cNvSpPr txBox="1"/>
          <p:nvPr/>
        </p:nvSpPr>
        <p:spPr>
          <a:xfrm>
            <a:off x="6696358" y="8761168"/>
            <a:ext cx="7699236" cy="2913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39"/>
              </a:lnSpc>
            </a:pPr>
            <a:r>
              <a:rPr lang="en-US" sz="1400" b="1" dirty="0">
                <a:solidFill>
                  <a:srgbClr val="101010"/>
                </a:solidFill>
                <a:latin typeface="Open Sauce"/>
                <a:ea typeface="Open Sauce"/>
                <a:cs typeface="Open Sauce"/>
                <a:sym typeface="Open Sauce"/>
              </a:rPr>
              <a:t>Group Members – Oluwatobi Ojo, Olalekan Rasaq, Afeez Olasunkanmi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3" name="Freeform 3"/>
          <p:cNvSpPr/>
          <p:nvPr/>
        </p:nvSpPr>
        <p:spPr>
          <a:xfrm>
            <a:off x="-329621" y="1689921"/>
            <a:ext cx="8301394" cy="8104236"/>
          </a:xfrm>
          <a:custGeom>
            <a:avLst/>
            <a:gdLst/>
            <a:ahLst/>
            <a:cxnLst/>
            <a:rect l="l" t="t" r="r" b="b"/>
            <a:pathLst>
              <a:path w="8301394" h="8104236">
                <a:moveTo>
                  <a:pt x="0" y="0"/>
                </a:moveTo>
                <a:lnTo>
                  <a:pt x="8301394" y="0"/>
                </a:lnTo>
                <a:lnTo>
                  <a:pt x="8301394" y="8104237"/>
                </a:lnTo>
                <a:lnTo>
                  <a:pt x="0" y="81042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grpSp>
        <p:nvGrpSpPr>
          <p:cNvPr id="4" name="Group 4"/>
          <p:cNvGrpSpPr/>
          <p:nvPr/>
        </p:nvGrpSpPr>
        <p:grpSpPr>
          <a:xfrm>
            <a:off x="994192" y="1689921"/>
            <a:ext cx="6977581" cy="6977581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5"/>
              <a:stretch>
                <a:fillRect l="-35653" r="-35653"/>
              </a:stretch>
            </a:blipFill>
          </p:spPr>
          <p:txBody>
            <a:bodyPr/>
            <a:lstStyle/>
            <a:p>
              <a:endParaRPr lang="en-NG"/>
            </a:p>
          </p:txBody>
        </p:sp>
      </p:grpSp>
      <p:sp>
        <p:nvSpPr>
          <p:cNvPr id="6" name="Freeform 6"/>
          <p:cNvSpPr/>
          <p:nvPr/>
        </p:nvSpPr>
        <p:spPr>
          <a:xfrm>
            <a:off x="7106818" y="1284688"/>
            <a:ext cx="864955" cy="405234"/>
          </a:xfrm>
          <a:custGeom>
            <a:avLst/>
            <a:gdLst/>
            <a:ahLst/>
            <a:cxnLst/>
            <a:rect l="l" t="t" r="r" b="b"/>
            <a:pathLst>
              <a:path w="864955" h="405234">
                <a:moveTo>
                  <a:pt x="0" y="0"/>
                </a:moveTo>
                <a:lnTo>
                  <a:pt x="864955" y="0"/>
                </a:lnTo>
                <a:lnTo>
                  <a:pt x="864955" y="405233"/>
                </a:lnTo>
                <a:lnTo>
                  <a:pt x="0" y="40523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54204" t="-110144" b="-118998"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7" name="Freeform 7"/>
          <p:cNvSpPr/>
          <p:nvPr/>
        </p:nvSpPr>
        <p:spPr>
          <a:xfrm rot="5400000">
            <a:off x="15930684" y="7232922"/>
            <a:ext cx="6360639" cy="6002853"/>
          </a:xfrm>
          <a:custGeom>
            <a:avLst/>
            <a:gdLst/>
            <a:ahLst/>
            <a:cxnLst/>
            <a:rect l="l" t="t" r="r" b="b"/>
            <a:pathLst>
              <a:path w="6360639" h="6002853">
                <a:moveTo>
                  <a:pt x="0" y="0"/>
                </a:moveTo>
                <a:lnTo>
                  <a:pt x="6360639" y="0"/>
                </a:lnTo>
                <a:lnTo>
                  <a:pt x="6360639" y="6002853"/>
                </a:lnTo>
                <a:lnTo>
                  <a:pt x="0" y="600285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8" name="TextBox 8"/>
          <p:cNvSpPr txBox="1"/>
          <p:nvPr/>
        </p:nvSpPr>
        <p:spPr>
          <a:xfrm>
            <a:off x="8610600" y="2009393"/>
            <a:ext cx="8560035" cy="10232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800"/>
              </a:lnSpc>
            </a:pPr>
            <a:r>
              <a:rPr lang="en-US" sz="6000" b="1" dirty="0">
                <a:solidFill>
                  <a:srgbClr val="10101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Company Background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610600" y="3610395"/>
            <a:ext cx="8382000" cy="38779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800" dirty="0"/>
              <a:t>Parch &amp; Posey is a </a:t>
            </a:r>
            <a:r>
              <a:rPr lang="en-US" sz="2800" b="1" dirty="0"/>
              <a:t>B2B paper company</a:t>
            </a:r>
            <a:r>
              <a:rPr lang="en-US" sz="2800" dirty="0"/>
              <a:t> that specializes in selling three types of paper products - </a:t>
            </a:r>
            <a:r>
              <a:rPr lang="en-US" sz="2800" b="1" dirty="0"/>
              <a:t>Standard, Gloss, and Poster paper, </a:t>
            </a:r>
            <a:r>
              <a:rPr lang="en-US" sz="2800" dirty="0"/>
              <a:t>to a variety of corporate customers.</a:t>
            </a:r>
          </a:p>
          <a:p>
            <a:endParaRPr lang="en-US" sz="2800" dirty="0"/>
          </a:p>
          <a:p>
            <a:r>
              <a:rPr lang="en-US" sz="2800" dirty="0"/>
              <a:t>The company recently went through a </a:t>
            </a:r>
            <a:r>
              <a:rPr lang="en-US" sz="2800" b="1" dirty="0"/>
              <a:t>digital transformation</a:t>
            </a:r>
            <a:r>
              <a:rPr lang="en-US" sz="2800" dirty="0"/>
              <a:t>, moving from traditional sales channels to a </a:t>
            </a:r>
            <a:r>
              <a:rPr lang="en-US" sz="2800" b="1" dirty="0"/>
              <a:t>website-based sales model</a:t>
            </a:r>
            <a:r>
              <a:rPr lang="en-US" sz="2800" dirty="0"/>
              <a:t>. This transition has enabled them to capture and store critical business data in a central </a:t>
            </a:r>
            <a:r>
              <a:rPr lang="en-US" sz="2800" b="1" dirty="0"/>
              <a:t>backend database</a:t>
            </a:r>
            <a:endParaRPr lang="en-US" sz="28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28" name="Freeform 28"/>
          <p:cNvSpPr/>
          <p:nvPr/>
        </p:nvSpPr>
        <p:spPr>
          <a:xfrm>
            <a:off x="16140873" y="1384612"/>
            <a:ext cx="593454" cy="1075328"/>
          </a:xfrm>
          <a:custGeom>
            <a:avLst/>
            <a:gdLst/>
            <a:ahLst/>
            <a:cxnLst/>
            <a:rect l="l" t="t" r="r" b="b"/>
            <a:pathLst>
              <a:path w="593454" h="1075328">
                <a:moveTo>
                  <a:pt x="0" y="0"/>
                </a:moveTo>
                <a:lnTo>
                  <a:pt x="593454" y="0"/>
                </a:lnTo>
                <a:lnTo>
                  <a:pt x="593454" y="1075328"/>
                </a:lnTo>
                <a:lnTo>
                  <a:pt x="0" y="107532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b="-179433"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29" name="Freeform 29"/>
          <p:cNvSpPr/>
          <p:nvPr/>
        </p:nvSpPr>
        <p:spPr>
          <a:xfrm rot="5400000">
            <a:off x="17402087" y="8920454"/>
            <a:ext cx="2779279" cy="2789740"/>
          </a:xfrm>
          <a:custGeom>
            <a:avLst/>
            <a:gdLst/>
            <a:ahLst/>
            <a:cxnLst/>
            <a:rect l="l" t="t" r="r" b="b"/>
            <a:pathLst>
              <a:path w="2779279" h="2789740">
                <a:moveTo>
                  <a:pt x="0" y="0"/>
                </a:moveTo>
                <a:lnTo>
                  <a:pt x="2779279" y="0"/>
                </a:lnTo>
                <a:lnTo>
                  <a:pt x="2779279" y="2789740"/>
                </a:lnTo>
                <a:lnTo>
                  <a:pt x="0" y="278974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50BB34-40F3-30DB-26FD-155E17299A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7628A240-49D1-51C3-F3B2-92D7CFD15375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28" name="Freeform 28">
            <a:extLst>
              <a:ext uri="{FF2B5EF4-FFF2-40B4-BE49-F238E27FC236}">
                <a16:creationId xmlns:a16="http://schemas.microsoft.com/office/drawing/2014/main" id="{0E581274-A778-A133-2E5D-2CA98DA83388}"/>
              </a:ext>
            </a:extLst>
          </p:cNvPr>
          <p:cNvSpPr/>
          <p:nvPr/>
        </p:nvSpPr>
        <p:spPr>
          <a:xfrm>
            <a:off x="16140873" y="1384612"/>
            <a:ext cx="593454" cy="1075328"/>
          </a:xfrm>
          <a:custGeom>
            <a:avLst/>
            <a:gdLst/>
            <a:ahLst/>
            <a:cxnLst/>
            <a:rect l="l" t="t" r="r" b="b"/>
            <a:pathLst>
              <a:path w="593454" h="1075328">
                <a:moveTo>
                  <a:pt x="0" y="0"/>
                </a:moveTo>
                <a:lnTo>
                  <a:pt x="593454" y="0"/>
                </a:lnTo>
                <a:lnTo>
                  <a:pt x="593454" y="1075328"/>
                </a:lnTo>
                <a:lnTo>
                  <a:pt x="0" y="107532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b="-179433"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29" name="Freeform 29">
            <a:extLst>
              <a:ext uri="{FF2B5EF4-FFF2-40B4-BE49-F238E27FC236}">
                <a16:creationId xmlns:a16="http://schemas.microsoft.com/office/drawing/2014/main" id="{7FB0DEB9-88B6-979F-04D0-B3183950EFDC}"/>
              </a:ext>
            </a:extLst>
          </p:cNvPr>
          <p:cNvSpPr/>
          <p:nvPr/>
        </p:nvSpPr>
        <p:spPr>
          <a:xfrm rot="5400000">
            <a:off x="17402087" y="8920454"/>
            <a:ext cx="2779279" cy="2789740"/>
          </a:xfrm>
          <a:custGeom>
            <a:avLst/>
            <a:gdLst/>
            <a:ahLst/>
            <a:cxnLst/>
            <a:rect l="l" t="t" r="r" b="b"/>
            <a:pathLst>
              <a:path w="2779279" h="2789740">
                <a:moveTo>
                  <a:pt x="0" y="0"/>
                </a:moveTo>
                <a:lnTo>
                  <a:pt x="2779279" y="0"/>
                </a:lnTo>
                <a:lnTo>
                  <a:pt x="2779279" y="2789740"/>
                </a:lnTo>
                <a:lnTo>
                  <a:pt x="0" y="278974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30142016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3" name="Freeform 3"/>
          <p:cNvSpPr/>
          <p:nvPr/>
        </p:nvSpPr>
        <p:spPr>
          <a:xfrm>
            <a:off x="1393889" y="1028700"/>
            <a:ext cx="475923" cy="475923"/>
          </a:xfrm>
          <a:custGeom>
            <a:avLst/>
            <a:gdLst/>
            <a:ahLst/>
            <a:cxnLst/>
            <a:rect l="l" t="t" r="r" b="b"/>
            <a:pathLst>
              <a:path w="475923" h="475923">
                <a:moveTo>
                  <a:pt x="0" y="0"/>
                </a:moveTo>
                <a:lnTo>
                  <a:pt x="475923" y="0"/>
                </a:lnTo>
                <a:lnTo>
                  <a:pt x="475923" y="475923"/>
                </a:lnTo>
                <a:lnTo>
                  <a:pt x="0" y="47592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4" name="Freeform 4"/>
          <p:cNvSpPr/>
          <p:nvPr/>
        </p:nvSpPr>
        <p:spPr>
          <a:xfrm rot="5400000">
            <a:off x="12066516" y="-930224"/>
            <a:ext cx="12442968" cy="12147447"/>
          </a:xfrm>
          <a:custGeom>
            <a:avLst/>
            <a:gdLst/>
            <a:ahLst/>
            <a:cxnLst/>
            <a:rect l="l" t="t" r="r" b="b"/>
            <a:pathLst>
              <a:path w="12442968" h="12147447">
                <a:moveTo>
                  <a:pt x="0" y="0"/>
                </a:moveTo>
                <a:lnTo>
                  <a:pt x="12442968" y="0"/>
                </a:lnTo>
                <a:lnTo>
                  <a:pt x="12442968" y="12147448"/>
                </a:lnTo>
                <a:lnTo>
                  <a:pt x="0" y="1214744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5" name="AutoShape 5"/>
          <p:cNvSpPr/>
          <p:nvPr/>
        </p:nvSpPr>
        <p:spPr>
          <a:xfrm>
            <a:off x="5486400" y="5982573"/>
            <a:ext cx="2507775" cy="0"/>
          </a:xfrm>
          <a:prstGeom prst="line">
            <a:avLst/>
          </a:prstGeom>
          <a:ln w="38100" cap="flat">
            <a:solidFill>
              <a:srgbClr val="07369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NG"/>
          </a:p>
        </p:txBody>
      </p:sp>
      <p:sp>
        <p:nvSpPr>
          <p:cNvPr id="6" name="Freeform 6"/>
          <p:cNvSpPr/>
          <p:nvPr/>
        </p:nvSpPr>
        <p:spPr>
          <a:xfrm>
            <a:off x="10506100" y="1612530"/>
            <a:ext cx="658606" cy="726967"/>
          </a:xfrm>
          <a:custGeom>
            <a:avLst/>
            <a:gdLst/>
            <a:ahLst/>
            <a:cxnLst/>
            <a:rect l="l" t="t" r="r" b="b"/>
            <a:pathLst>
              <a:path w="658606" h="726967">
                <a:moveTo>
                  <a:pt x="0" y="0"/>
                </a:moveTo>
                <a:lnTo>
                  <a:pt x="658606" y="0"/>
                </a:lnTo>
                <a:lnTo>
                  <a:pt x="658606" y="726968"/>
                </a:lnTo>
                <a:lnTo>
                  <a:pt x="0" y="72696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t="-32876" r="-84752" b="-34502"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7" name="TextBox 7"/>
          <p:cNvSpPr txBox="1"/>
          <p:nvPr/>
        </p:nvSpPr>
        <p:spPr>
          <a:xfrm>
            <a:off x="2110391" y="1109499"/>
            <a:ext cx="2286761" cy="333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40"/>
              </a:lnSpc>
            </a:pPr>
            <a:r>
              <a:rPr lang="en-US" sz="2200" b="1" dirty="0">
                <a:solidFill>
                  <a:srgbClr val="10101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Parch &amp; Posey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93889" y="4305300"/>
            <a:ext cx="9868577" cy="1422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999"/>
              </a:lnSpc>
            </a:pPr>
            <a:r>
              <a:rPr lang="en-US" sz="9999" b="1" dirty="0">
                <a:solidFill>
                  <a:srgbClr val="10101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Thank You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97</Words>
  <Application>Microsoft Office PowerPoint</Application>
  <PresentationFormat>Custom</PresentationFormat>
  <Paragraphs>11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Open Sauce Bold</vt:lpstr>
      <vt:lpstr>Open Sauce</vt:lpstr>
      <vt:lpstr>Calibri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and White Abstract Geometric Circular  Business Case Study Presentation</dc:title>
  <dc:creator>user</dc:creator>
  <cp:lastModifiedBy>Oluwatobi Ojo</cp:lastModifiedBy>
  <cp:revision>2</cp:revision>
  <dcterms:created xsi:type="dcterms:W3CDTF">2006-08-16T00:00:00Z</dcterms:created>
  <dcterms:modified xsi:type="dcterms:W3CDTF">2025-09-11T05:54:12Z</dcterms:modified>
  <dc:identifier>DAGmSnXO4ZQ</dc:identifie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efa4170-0d19-0005-0004-bc88714345d2_Enabled">
    <vt:lpwstr>true</vt:lpwstr>
  </property>
  <property fmtid="{D5CDD505-2E9C-101B-9397-08002B2CF9AE}" pid="3" name="MSIP_Label_defa4170-0d19-0005-0004-bc88714345d2_SetDate">
    <vt:lpwstr>2025-09-10T23:25:59Z</vt:lpwstr>
  </property>
  <property fmtid="{D5CDD505-2E9C-101B-9397-08002B2CF9AE}" pid="4" name="MSIP_Label_defa4170-0d19-0005-0004-bc88714345d2_Method">
    <vt:lpwstr>Standard</vt:lpwstr>
  </property>
  <property fmtid="{D5CDD505-2E9C-101B-9397-08002B2CF9AE}" pid="5" name="MSIP_Label_defa4170-0d19-0005-0004-bc88714345d2_Name">
    <vt:lpwstr>defa4170-0d19-0005-0004-bc88714345d2</vt:lpwstr>
  </property>
  <property fmtid="{D5CDD505-2E9C-101B-9397-08002B2CF9AE}" pid="6" name="MSIP_Label_defa4170-0d19-0005-0004-bc88714345d2_SiteId">
    <vt:lpwstr>34f6c3f1-2593-48a0-9fbf-da6677362814</vt:lpwstr>
  </property>
  <property fmtid="{D5CDD505-2E9C-101B-9397-08002B2CF9AE}" pid="7" name="MSIP_Label_defa4170-0d19-0005-0004-bc88714345d2_ActionId">
    <vt:lpwstr>6dd038ee-4fc6-48e3-8589-c5ee613715ed</vt:lpwstr>
  </property>
  <property fmtid="{D5CDD505-2E9C-101B-9397-08002B2CF9AE}" pid="8" name="MSIP_Label_defa4170-0d19-0005-0004-bc88714345d2_ContentBits">
    <vt:lpwstr>0</vt:lpwstr>
  </property>
  <property fmtid="{D5CDD505-2E9C-101B-9397-08002B2CF9AE}" pid="9" name="MSIP_Label_defa4170-0d19-0005-0004-bc88714345d2_Tag">
    <vt:lpwstr>10, 3, 0, 1</vt:lpwstr>
  </property>
</Properties>
</file>